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sldIdLst>
    <p:sldId id="256" r:id="rId5"/>
    <p:sldId id="4359" r:id="rId6"/>
    <p:sldId id="4382" r:id="rId7"/>
    <p:sldId id="4332" r:id="rId8"/>
    <p:sldId id="4380" r:id="rId9"/>
    <p:sldId id="4381" r:id="rId10"/>
    <p:sldId id="4390" r:id="rId11"/>
    <p:sldId id="4383" r:id="rId12"/>
    <p:sldId id="4379" r:id="rId13"/>
    <p:sldId id="4377" r:id="rId14"/>
    <p:sldId id="4360" r:id="rId15"/>
    <p:sldId id="4371" r:id="rId16"/>
    <p:sldId id="4365" r:id="rId17"/>
    <p:sldId id="4366" r:id="rId18"/>
    <p:sldId id="4367" r:id="rId19"/>
    <p:sldId id="4368" r:id="rId20"/>
    <p:sldId id="4369" r:id="rId21"/>
    <p:sldId id="4370" r:id="rId22"/>
    <p:sldId id="4372" r:id="rId23"/>
    <p:sldId id="4373" r:id="rId24"/>
    <p:sldId id="4374" r:id="rId25"/>
    <p:sldId id="4378" r:id="rId26"/>
    <p:sldId id="4384" r:id="rId27"/>
    <p:sldId id="4375" r:id="rId28"/>
    <p:sldId id="4394" r:id="rId29"/>
    <p:sldId id="4385" r:id="rId30"/>
    <p:sldId id="4386" r:id="rId31"/>
    <p:sldId id="4376" r:id="rId32"/>
    <p:sldId id="4392" r:id="rId33"/>
    <p:sldId id="4387" r:id="rId34"/>
    <p:sldId id="4393" r:id="rId35"/>
    <p:sldId id="4389" r:id="rId36"/>
    <p:sldId id="43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14A52-B9FA-4F10-8FB0-6255FE9F21CE}" v="341" dt="2025-08-27T11:23:57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E30B-A106-480B-B9C8-4FDB5B7D040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5A8B5-C564-4A16-A543-DA68EFAD2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B9440C-1295-9350-41A3-E27870504F64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BCBA59-9AB2-CD5A-AE2B-77840F7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2124"/>
            <a:ext cx="2743200" cy="365125"/>
          </a:xfrm>
          <a:prstGeom prst="rect">
            <a:avLst/>
          </a:prstGeom>
        </p:spPr>
        <p:txBody>
          <a:bodyPr/>
          <a:lstStyle/>
          <a:p>
            <a:fld id="{0F5D7E86-2095-49DD-9534-6F9A73FD01F1}" type="datetime1">
              <a:rPr lang="en-US" smtClean="0"/>
              <a:t>8/27/2025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419597-0D6D-5602-C4EF-03E36A62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2642" y="650727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793AB5-86D1-8147-234A-B27BAB67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B8D4C-0792-BA49-5CB0-22AA9291C64B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DB9E-D75F-561F-D0F4-C586279E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5527-BAC2-979A-0475-270A56FDE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A26-ACDC-9B95-A42A-1B80775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E7DBD-1537-427C-A3C2-A80BFDDCEDA9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790A8-2A40-37A0-2E0D-BF45F179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5E7C-3190-5276-0111-F9A06711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EEFDF-5423-F97B-30DC-FE89714F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5A3-17AF-3AB1-901A-CFBD2EA2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D484-9AF6-87B6-37D4-E7DDF240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EDB22-CF19-429E-B676-1E058ABA0B2A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2385E-FC2C-00DB-004D-ADD2F216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7D9-479C-7324-1E01-F0939AC1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39783-EE89-92B0-3E93-F73332C9FE31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0F5D8-A6B0-1592-4915-8E4C9D6C3AE1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E744-AD70-DE1A-6F16-DD107736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C34C-D4AF-FF6A-8E29-D5024620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A00D-E21C-22EE-27FC-48ED99C9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/>
          <a:p>
            <a:fld id="{2A616D11-3496-4C11-B54D-7B160FC1FDB3}" type="datetime1">
              <a:rPr lang="en-US" smtClean="0"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13A5-4FF5-C32C-2FAA-66CAD3B5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1997"/>
            <a:ext cx="2743200" cy="365125"/>
          </a:xfrm>
          <a:prstGeom prst="rect">
            <a:avLst/>
          </a:prstGeom>
        </p:spPr>
        <p:txBody>
          <a:bodyPr/>
          <a:lstStyle/>
          <a:p>
            <a:fld id="{B61C7B37-49D6-4ED0-9687-F2E016132632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E173-C362-39A4-8047-11969AD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9414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AC97-7FE7-228E-7D2A-A4F8FDAC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3469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CE8A-31DC-E158-82AC-9B2C904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C79B-683A-4C41-EAE6-14300D8AD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ED00-031C-8F88-A435-25A5613F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148C8-255F-10CB-500B-CCC071EE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167EA-D8F6-44C9-B24C-6CFAF12AEB3A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B467-3F10-ED2E-7F90-5110CCC8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5BD3-9C05-6D87-7C20-81C08456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A689-5AF9-C191-F105-EBF9FA28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7907-A34E-521A-3C8C-F6900920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4640-6674-A8F9-B862-87F1615D9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CAC5-DAE4-6133-37FD-312863E2A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0406B-0884-6FD6-7253-FF03203A5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C323E-E770-A22D-D1CF-D70B49FA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6905C9-D908-485E-BFFF-4EA8ECAC1FE5}" type="datetime1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9129-9190-F9E0-DEF6-7E81D7E7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1FB9D-004A-6DD1-3E7D-8DE34EC8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7C22-844D-2611-7754-0984262D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6CAEE-B994-23FA-DD00-CDE05FA8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D2287-CC13-4461-8013-39EFF1B42489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E269-2699-C850-CB62-5032563E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3F6D3-250F-82C7-3B84-39CFC101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1578D-4886-336C-AEF2-5F718C81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DF42E8-D329-46E3-A4F8-FCFC719AFB79}" type="datetime1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22D83-9277-A24D-323E-F08BB2E7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ADB21-033F-5C5B-9186-2970FD0E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9721-1C79-5253-46FF-FF8F470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0C5E-2D84-90C7-0391-A3ED2A10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859D9-E9A2-2107-5F06-5F704351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F8F-65A3-B986-DA13-BC33943C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6D4F5-5985-4FE8-9DFD-008CDAF625F2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1B41-B97A-A76E-F1E8-2D172FE2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5AE90-81D5-CB3C-3785-B418DA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1C0C-F939-9989-3588-F5024064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17AFA-7EBD-BA3A-37B8-D457F048C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EDF9-06CB-3673-9D51-1983E891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5E713-D817-9939-FF74-F7710C4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7632C6-2B57-443F-A6BF-3C50DDE28F09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F21E-226D-ED67-44ED-1CD93095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09227-A190-ED9F-719D-A6530D08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EAD20A-31B9-D820-F461-5D5F6C810F2C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40DDB-7499-94E4-17B5-033F598ECA86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B7B143-4C36-2F71-86FC-CEDEF539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fld id="{A1A6707E-744E-4E78-8A21-5E48420B6F0A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5D640D1-BCE6-BD3D-994F-0DD60407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CA501C-6711-9820-DC69-29F19F76B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5EA022-2056-41DB-90B0-C237346B23EB}" type="datetime1">
              <a:rPr lang="en-US" smtClean="0"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EPe1Ho5qRuM?start=4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y.matterport.com/show/?m=gsuXqJ5uajH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y.matterport.com/show/?m=JLob7VDyDof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MILab/ENGR10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google.com/forms/d/e/1FAIpQLSc1UDwakuD2Lf_wzMUMT0s5adWvUm0tPbza-UUSTpMYnTtLtQ/viewform?usp=sharing&amp;ouid=109470157790519172092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F4B42-EE17-2D7E-2B03-882B1C938772}"/>
              </a:ext>
            </a:extLst>
          </p:cNvPr>
          <p:cNvSpPr txBox="1"/>
          <p:nvPr/>
        </p:nvSpPr>
        <p:spPr>
          <a:xfrm>
            <a:off x="206112" y="570354"/>
            <a:ext cx="114696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2060"/>
                </a:solidFill>
                <a:latin typeface="-apple-system"/>
              </a:rPr>
              <a:t>Introduction to Scientific Computing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ENGR1050 – Lecture 1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Fall 2025</a:t>
            </a:r>
            <a:endParaRPr lang="en-US" sz="40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Nat Trask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University of Pennsylvania</a:t>
            </a:r>
          </a:p>
          <a:p>
            <a:pPr algn="just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Download Penn Logos | Penn Brand Standards">
            <a:extLst>
              <a:ext uri="{FF2B5EF4-FFF2-40B4-BE49-F238E27FC236}">
                <a16:creationId xmlns:a16="http://schemas.microsoft.com/office/drawing/2014/main" id="{39AEA0B6-3E6B-B71F-2B8E-226785E3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251" y="4947972"/>
            <a:ext cx="2314219" cy="15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0D4D4-F916-CBB1-4D46-F62EA023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3" y="208423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18D1-6BE8-1AF6-F69D-70DD060A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F796-144F-1D65-899D-4E9C558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303F02-0931-C961-6CBD-B845BC9CB8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Why do we learn calculus?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6752B06-7193-74E1-F30E-D953445C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3" y="1914832"/>
            <a:ext cx="2756623" cy="27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BC4E323-B38D-A944-29CA-3109B9DF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0CB0A14-89B7-80B8-C2FC-6DC5DBCD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85" y="1774600"/>
            <a:ext cx="3984357" cy="2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he Fourier Series Coefficients">
            <a:extLst>
              <a:ext uri="{FF2B5EF4-FFF2-40B4-BE49-F238E27FC236}">
                <a16:creationId xmlns:a16="http://schemas.microsoft.com/office/drawing/2014/main" id="{E0CBFD74-B6CE-3549-7BC3-60D7CF83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39" y="4009467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8) Conduction - Science with Mrs Pizzimenti">
            <a:extLst>
              <a:ext uri="{FF2B5EF4-FFF2-40B4-BE49-F238E27FC236}">
                <a16:creationId xmlns:a16="http://schemas.microsoft.com/office/drawing/2014/main" id="{23E090D7-0767-0B21-AABA-F9C97906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516509"/>
            <a:ext cx="3891410" cy="23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E8B8667-8F3E-DEAF-200A-2D680923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001" y="4502482"/>
            <a:ext cx="2839707" cy="170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The Heat Equation, explained">
            <a:extLst>
              <a:ext uri="{FF2B5EF4-FFF2-40B4-BE49-F238E27FC236}">
                <a16:creationId xmlns:a16="http://schemas.microsoft.com/office/drawing/2014/main" id="{76A92AD5-08B2-3D16-3B09-273291B0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54" y="2986356"/>
            <a:ext cx="32004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3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8B0DC-8800-78C9-F4DF-5B1300B4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1C80-E8E6-4E85-C0D6-01F1B36A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8176" y="6492875"/>
            <a:ext cx="274320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A1295C-BCAA-0F91-62AB-3571C44B5BD9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i="1" dirty="0"/>
              <a:t>Analytical </a:t>
            </a:r>
            <a:r>
              <a:rPr lang="en-US" b="1" dirty="0"/>
              <a:t>models vs </a:t>
            </a:r>
            <a:r>
              <a:rPr lang="en-US" b="1" i="1" dirty="0"/>
              <a:t>experiments, computation, </a:t>
            </a:r>
            <a:r>
              <a:rPr lang="en-US" b="1" dirty="0"/>
              <a:t>and </a:t>
            </a:r>
            <a:r>
              <a:rPr lang="en-US" b="1" i="1" dirty="0"/>
              <a:t>statistical</a:t>
            </a:r>
            <a:r>
              <a:rPr lang="en-US" b="1" dirty="0"/>
              <a:t> models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3E351D-3FEE-9546-7C1E-2C668B17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286" y="893624"/>
            <a:ext cx="7886700" cy="49643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Analytical models are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When we can’t get an analytical model?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C6D29-C0E7-FC41-5209-55BA4417F8A2}"/>
              </a:ext>
            </a:extLst>
          </p:cNvPr>
          <p:cNvSpPr txBox="1"/>
          <p:nvPr/>
        </p:nvSpPr>
        <p:spPr>
          <a:xfrm>
            <a:off x="2400600" y="1547860"/>
            <a:ext cx="319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Good at:</a:t>
            </a:r>
          </a:p>
          <a:p>
            <a:pPr algn="ctr"/>
            <a:r>
              <a:rPr lang="en-US" dirty="0"/>
              <a:t>Giving closed form expressions</a:t>
            </a:r>
          </a:p>
          <a:p>
            <a:pPr algn="ctr"/>
            <a:r>
              <a:rPr lang="en-US" dirty="0"/>
              <a:t>Interpretability</a:t>
            </a:r>
          </a:p>
          <a:p>
            <a:pPr algn="ctr"/>
            <a:r>
              <a:rPr lang="en-US" dirty="0"/>
              <a:t>Exploring qualitative regimes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3FE43-54F3-B912-81BA-C1BED19FFCA7}"/>
              </a:ext>
            </a:extLst>
          </p:cNvPr>
          <p:cNvSpPr txBox="1"/>
          <p:nvPr/>
        </p:nvSpPr>
        <p:spPr>
          <a:xfrm>
            <a:off x="6418652" y="1547859"/>
            <a:ext cx="319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Bad at:</a:t>
            </a:r>
          </a:p>
          <a:p>
            <a:pPr algn="ctr"/>
            <a:r>
              <a:rPr lang="en-US" dirty="0"/>
              <a:t>Handling real world complexity</a:t>
            </a:r>
          </a:p>
          <a:p>
            <a:pPr algn="ctr"/>
            <a:r>
              <a:rPr lang="en-US" dirty="0"/>
              <a:t>Limited by the math we can work out by hand!</a:t>
            </a:r>
          </a:p>
        </p:txBody>
      </p:sp>
      <p:pic>
        <p:nvPicPr>
          <p:cNvPr id="6" name="Picture 2" descr="Digital Image Correlation Sensor ...">
            <a:extLst>
              <a:ext uri="{FF2B5EF4-FFF2-40B4-BE49-F238E27FC236}">
                <a16:creationId xmlns:a16="http://schemas.microsoft.com/office/drawing/2014/main" id="{5FA2D776-FC6D-1CF8-2653-1D6C8CDB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2" y="342900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gital image correlation, DIC strain ...">
            <a:extLst>
              <a:ext uri="{FF2B5EF4-FFF2-40B4-BE49-F238E27FC236}">
                <a16:creationId xmlns:a16="http://schemas.microsoft.com/office/drawing/2014/main" id="{1695CE00-15EC-B070-374F-46794AAE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23" y="3883916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rect numerical simulation of the flow ...">
            <a:extLst>
              <a:ext uri="{FF2B5EF4-FFF2-40B4-BE49-F238E27FC236}">
                <a16:creationId xmlns:a16="http://schemas.microsoft.com/office/drawing/2014/main" id="{67245DE6-45DA-5919-5004-F573D730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07" y="3463648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D7D0FD-C6E7-9B4E-3FE8-57915C4BA3CB}"/>
              </a:ext>
            </a:extLst>
          </p:cNvPr>
          <p:cNvSpPr txBox="1"/>
          <p:nvPr/>
        </p:nvSpPr>
        <p:spPr>
          <a:xfrm>
            <a:off x="190685" y="56133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Experimental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FD2F-FDCC-350F-659A-C2900A772EEB}"/>
              </a:ext>
            </a:extLst>
          </p:cNvPr>
          <p:cNvSpPr txBox="1"/>
          <p:nvPr/>
        </p:nvSpPr>
        <p:spPr>
          <a:xfrm>
            <a:off x="4126433" y="5588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Computational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31476-C75E-93F4-53D2-1A56A712FDA9}"/>
              </a:ext>
            </a:extLst>
          </p:cNvPr>
          <p:cNvSpPr txBox="1"/>
          <p:nvPr/>
        </p:nvSpPr>
        <p:spPr>
          <a:xfrm>
            <a:off x="7845714" y="55400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Statistical/AI methods</a:t>
            </a:r>
          </a:p>
        </p:txBody>
      </p:sp>
      <p:pic>
        <p:nvPicPr>
          <p:cNvPr id="6146" name="Picture 2" descr="Protein Structure Prediction ...">
            <a:extLst>
              <a:ext uri="{FF2B5EF4-FFF2-40B4-BE49-F238E27FC236}">
                <a16:creationId xmlns:a16="http://schemas.microsoft.com/office/drawing/2014/main" id="{FB1B8A47-392E-74C5-197D-CC3FA71C0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77" y="3555816"/>
            <a:ext cx="3695771" cy="18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47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3570-5844-FFED-1ADC-3D873113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803D8-4606-2A9E-6D55-1E75843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311960-A9E5-DA41-7A6A-502C98CEDC9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Computing, from the big to the small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DDC543-C8D3-8D94-5CE3-25CFF470342D}"/>
              </a:ext>
            </a:extLst>
          </p:cNvPr>
          <p:cNvSpPr txBox="1"/>
          <p:nvPr/>
        </p:nvSpPr>
        <p:spPr>
          <a:xfrm>
            <a:off x="8691171" y="4631727"/>
            <a:ext cx="3284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Supercomputing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Solving the biggest open problems in science + AI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consuming the power of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16000 homes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0383209B-2C89-DE19-8824-81DC248E8491}"/>
              </a:ext>
            </a:extLst>
          </p:cNvPr>
          <p:cNvSpPr/>
          <p:nvPr/>
        </p:nvSpPr>
        <p:spPr>
          <a:xfrm>
            <a:off x="575018" y="3578942"/>
            <a:ext cx="11233524" cy="786580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2412B-02DD-6C5E-C9C9-66606C684A8F}"/>
              </a:ext>
            </a:extLst>
          </p:cNvPr>
          <p:cNvSpPr txBox="1"/>
          <p:nvPr/>
        </p:nvSpPr>
        <p:spPr>
          <a:xfrm>
            <a:off x="181352" y="4631727"/>
            <a:ext cx="328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Microcontrollers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Small computers controlling engineering systems and robotics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50BB9-ABCC-A3DF-2484-D10F17288134}"/>
              </a:ext>
            </a:extLst>
          </p:cNvPr>
          <p:cNvSpPr txBox="1"/>
          <p:nvPr/>
        </p:nvSpPr>
        <p:spPr>
          <a:xfrm>
            <a:off x="4436261" y="4631727"/>
            <a:ext cx="328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Industrial Computation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Simulations for industrial design that run on a desktop workstation</a:t>
            </a:r>
          </a:p>
        </p:txBody>
      </p:sp>
      <p:pic>
        <p:nvPicPr>
          <p:cNvPr id="3074" name="Picture 2" descr="Raspberry Pi robot with the Romi chassis">
            <a:extLst>
              <a:ext uri="{FF2B5EF4-FFF2-40B4-BE49-F238E27FC236}">
                <a16:creationId xmlns:a16="http://schemas.microsoft.com/office/drawing/2014/main" id="{BBFACC69-19B0-D02B-8B7C-0D06B10D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2" y="967710"/>
            <a:ext cx="2984635" cy="24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sys Fluent CFD software scaled to 36,000 cores - DEVELOP3D">
            <a:extLst>
              <a:ext uri="{FF2B5EF4-FFF2-40B4-BE49-F238E27FC236}">
                <a16:creationId xmlns:a16="http://schemas.microsoft.com/office/drawing/2014/main" id="{688970A4-2285-EDEC-1356-64CDFF7F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28" y="875052"/>
            <a:ext cx="3586401" cy="26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NL Frontier Is the First ...">
            <a:extLst>
              <a:ext uri="{FF2B5EF4-FFF2-40B4-BE49-F238E27FC236}">
                <a16:creationId xmlns:a16="http://schemas.microsoft.com/office/drawing/2014/main" id="{FEF4C7BB-0C92-CB1F-6FB4-1BBFBAFA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055" y="1149606"/>
            <a:ext cx="3802593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8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6477-DB6F-6FBF-C1D9-B028CFAF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8620F-21BE-10CA-B0FC-AB74CE09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A36BCF-EDD1-7562-A22F-C00EA2686F1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What does a large scale computing problem look like?</a:t>
            </a:r>
            <a:endParaRPr lang="en-US" dirty="0"/>
          </a:p>
        </p:txBody>
      </p:sp>
      <p:pic>
        <p:nvPicPr>
          <p:cNvPr id="5" name="Picture 4" descr="Laminar Flow and Turbulent Flow ...">
            <a:extLst>
              <a:ext uri="{FF2B5EF4-FFF2-40B4-BE49-F238E27FC236}">
                <a16:creationId xmlns:a16="http://schemas.microsoft.com/office/drawing/2014/main" id="{6C040023-8EB8-A01B-AE82-029A0571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5" y="2657742"/>
            <a:ext cx="4090033" cy="372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urbulent Flows – Introduction to ...">
            <a:extLst>
              <a:ext uri="{FF2B5EF4-FFF2-40B4-BE49-F238E27FC236}">
                <a16:creationId xmlns:a16="http://schemas.microsoft.com/office/drawing/2014/main" id="{ADEAE957-A785-E83F-4B83-B16BD5D0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79" y="2843611"/>
            <a:ext cx="5750340" cy="35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52E116C7-3FEA-8296-1EC8-0A5DE14B931A}"/>
              </a:ext>
            </a:extLst>
          </p:cNvPr>
          <p:cNvSpPr txBox="1">
            <a:spLocks/>
          </p:cNvSpPr>
          <p:nvPr/>
        </p:nvSpPr>
        <p:spPr>
          <a:xfrm>
            <a:off x="2050272" y="1903226"/>
            <a:ext cx="8091455" cy="466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 FLOP = 1 floating point operation</a:t>
            </a:r>
          </a:p>
          <a:p>
            <a:pPr algn="ctr"/>
            <a:r>
              <a:rPr lang="en-US" sz="2400" b="0" dirty="0"/>
              <a:t>An add, subtract, multiply, divide</a:t>
            </a:r>
          </a:p>
          <a:p>
            <a:pPr algn="ctr"/>
            <a:endParaRPr lang="en-US" sz="2400" b="0" dirty="0"/>
          </a:p>
          <a:p>
            <a:pPr algn="ctr"/>
            <a:r>
              <a:rPr lang="en-US" sz="2400" b="0" dirty="0"/>
              <a:t>FLOPS are currency – and scales with the number of unknowns you’re going to solve for</a:t>
            </a:r>
          </a:p>
          <a:p>
            <a:pPr algn="ctr"/>
            <a:endParaRPr lang="en-US" sz="2400" b="0" dirty="0"/>
          </a:p>
          <a:p>
            <a:pPr algn="ctr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1569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AF3D-F6DF-36F7-F723-408E5469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04EDF-4A79-F72E-60D5-DAF0D0CE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860B0D-5476-DF82-1C68-757B47691983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Massive scale turbulence simulation</a:t>
            </a:r>
            <a:endParaRPr lang="en-US" dirty="0"/>
          </a:p>
        </p:txBody>
      </p:sp>
      <p:pic>
        <p:nvPicPr>
          <p:cNvPr id="2" name="Online Media 1" title="Visualizing the world's largest turbulence simulation">
            <a:hlinkClick r:id="" action="ppaction://media"/>
            <a:extLst>
              <a:ext uri="{FF2B5EF4-FFF2-40B4-BE49-F238E27FC236}">
                <a16:creationId xmlns:a16="http://schemas.microsoft.com/office/drawing/2014/main" id="{04454244-FA9F-2F2D-5A06-5D48CADC49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1759" y="686268"/>
            <a:ext cx="10128481" cy="57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A94B-6F9F-5E96-DA2F-7AA2C342B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5C9D-3E89-1C40-3466-8CFA5091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B1B30E-6459-0F09-5E70-812A4650EC80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Over time, computers get larger = we can solve bigger problems</a:t>
            </a:r>
            <a:endParaRPr lang="en-US" dirty="0"/>
          </a:p>
        </p:txBody>
      </p:sp>
      <p:pic>
        <p:nvPicPr>
          <p:cNvPr id="2" name="Picture 1" descr="Moore's law - Wikipedia">
            <a:extLst>
              <a:ext uri="{FF2B5EF4-FFF2-40B4-BE49-F238E27FC236}">
                <a16:creationId xmlns:a16="http://schemas.microsoft.com/office/drawing/2014/main" id="{0A521BC4-A77E-379C-3D28-DA5DFDB31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94" y="648263"/>
            <a:ext cx="7516212" cy="55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9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BE4B-9F84-0F91-2184-240389A5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90A1-4A83-4F18-3D60-BCDA1E50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157EBC-252C-3FE7-73C2-686CCFA599A8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3" name="Picture 2" descr="The advancement of HPC platforms: world's annual top supercomputer (by... |  Download Scientific Diagram">
            <a:extLst>
              <a:ext uri="{FF2B5EF4-FFF2-40B4-BE49-F238E27FC236}">
                <a16:creationId xmlns:a16="http://schemas.microsoft.com/office/drawing/2014/main" id="{78A04332-7E82-429B-B80B-29226887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2" y="597251"/>
            <a:ext cx="10311274" cy="589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6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217A-7BA5-108E-7FFB-87338678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7614-05D1-F3B7-2625-B8647981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D5A360-A87C-43AD-C249-FBBCEE44F629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2050" name="Picture 2" descr="K computer - Wikipedia">
            <a:extLst>
              <a:ext uri="{FF2B5EF4-FFF2-40B4-BE49-F238E27FC236}">
                <a16:creationId xmlns:a16="http://schemas.microsoft.com/office/drawing/2014/main" id="{0945E713-1262-0DDF-7815-5D535D54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" y="860963"/>
            <a:ext cx="7940318" cy="529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ite is located on Port Island, Kobe">
            <a:extLst>
              <a:ext uri="{FF2B5EF4-FFF2-40B4-BE49-F238E27FC236}">
                <a16:creationId xmlns:a16="http://schemas.microsoft.com/office/drawing/2014/main" id="{66423BAF-AB7B-351A-E926-47DE620E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295" y="3916133"/>
            <a:ext cx="3619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CELL 2023">
            <a:extLst>
              <a:ext uri="{FF2B5EF4-FFF2-40B4-BE49-F238E27FC236}">
                <a16:creationId xmlns:a16="http://schemas.microsoft.com/office/drawing/2014/main" id="{FE4F3B2F-2F8D-E17D-BF9E-0B1DDBD9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95" y="860963"/>
            <a:ext cx="2891299" cy="28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4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150E-6BCE-421E-A9C2-252B1D4C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A977-0187-1D4A-AC80-C809AF3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18A5AB-C4A8-1673-14D1-EE096263426B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Supercomputers represent the largest scientific problems that can be solved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C7FB3-1CA2-0167-86C3-75AE913D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6" y="860963"/>
            <a:ext cx="5277663" cy="4558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EF81D-0429-997F-22B0-07F08BB9C425}"/>
              </a:ext>
            </a:extLst>
          </p:cNvPr>
          <p:cNvSpPr txBox="1"/>
          <p:nvPr/>
        </p:nvSpPr>
        <p:spPr>
          <a:xfrm>
            <a:off x="245806" y="5640324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Virtual tour of earthquake isolation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0D4EC-1FF2-3C8C-E8FF-90A1C6812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13" y="848344"/>
            <a:ext cx="5806977" cy="458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7B0D00-943F-E5F8-419A-8F8BD2B7F2BF}"/>
              </a:ext>
            </a:extLst>
          </p:cNvPr>
          <p:cNvSpPr txBox="1"/>
          <p:nvPr/>
        </p:nvSpPr>
        <p:spPr>
          <a:xfrm>
            <a:off x="5995213" y="5640324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Virtual tour of cooling and power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9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CC6-5611-2FCA-D3F5-9889CAE8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7E9A-3F71-CD1B-996F-31FAFBFA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E0D6EA-91CD-38C9-20D7-D43E5EFA4F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80874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Examples: Realizing fusion power (National Ignition Facility at Livermore National Lab)</a:t>
            </a:r>
            <a:endParaRPr lang="en-US" dirty="0"/>
          </a:p>
        </p:txBody>
      </p:sp>
      <p:pic>
        <p:nvPicPr>
          <p:cNvPr id="2" name="shock-ncd-6.5kms-dark">
            <a:hlinkClick r:id="" action="ppaction://media"/>
            <a:extLst>
              <a:ext uri="{FF2B5EF4-FFF2-40B4-BE49-F238E27FC236}">
                <a16:creationId xmlns:a16="http://schemas.microsoft.com/office/drawing/2014/main" id="{42693B3F-29CD-3580-37E7-C8F13663B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322" b="21915"/>
          <a:stretch/>
        </p:blipFill>
        <p:spPr>
          <a:xfrm>
            <a:off x="2025598" y="751913"/>
            <a:ext cx="8239125" cy="286238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3B1ECB-E0CE-13D7-02DE-D2E5247B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57" y="3723346"/>
            <a:ext cx="3356890" cy="27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orld's Most Powerful Laser Facility Shifts Focus to Warheads | Scientific  American">
            <a:extLst>
              <a:ext uri="{FF2B5EF4-FFF2-40B4-BE49-F238E27FC236}">
                <a16:creationId xmlns:a16="http://schemas.microsoft.com/office/drawing/2014/main" id="{C19D5199-D8EF-5962-46D7-C2100419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66" y="3685106"/>
            <a:ext cx="5033363" cy="28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5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C5DB-D0D2-D844-4444-A055F1FE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8D07-6EC9-5956-A236-AED69C1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0B7F0-E018-CDEA-4D7A-80FBF1BF8341}"/>
              </a:ext>
            </a:extLst>
          </p:cNvPr>
          <p:cNvSpPr txBox="1"/>
          <p:nvPr/>
        </p:nvSpPr>
        <p:spPr>
          <a:xfrm>
            <a:off x="-391096" y="364886"/>
            <a:ext cx="44158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-apple-system"/>
              </a:rPr>
              <a:t>Computing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What is it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9B9E2-3A0F-28F5-EAAE-7E105F0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486BA-9488-9CF2-27BF-8CFADCCDC3B5}"/>
              </a:ext>
            </a:extLst>
          </p:cNvPr>
          <p:cNvSpPr txBox="1"/>
          <p:nvPr/>
        </p:nvSpPr>
        <p:spPr>
          <a:xfrm>
            <a:off x="3220964" y="2029025"/>
            <a:ext cx="4415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Course Organization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Syllabus, Schedule, Gameplan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8B47-1D4F-B2C9-425B-1052719ECFEA}"/>
              </a:ext>
            </a:extLst>
          </p:cNvPr>
          <p:cNvSpPr txBox="1"/>
          <p:nvPr/>
        </p:nvSpPr>
        <p:spPr>
          <a:xfrm>
            <a:off x="7732327" y="3729825"/>
            <a:ext cx="44158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Hello World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Submit a dummy assignment to make sure you have a working environment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Pepe Silvia. – Heisenberg Report">
            <a:extLst>
              <a:ext uri="{FF2B5EF4-FFF2-40B4-BE49-F238E27FC236}">
                <a16:creationId xmlns:a16="http://schemas.microsoft.com/office/drawing/2014/main" id="{CB295B3B-3F5E-C326-C3DB-FFB6B1F1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12" y="0"/>
            <a:ext cx="2912988" cy="17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CC6-5611-2FCA-D3F5-9889CAE8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7E9A-3F71-CD1B-996F-31FAFBFA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E0D6EA-91CD-38C9-20D7-D43E5EFA4F6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80874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Examples: Simulating weather/climate (Earth exascale computing project E3SM in DOE)</a:t>
            </a:r>
            <a:endParaRPr lang="en-US" dirty="0"/>
          </a:p>
        </p:txBody>
      </p:sp>
      <p:pic>
        <p:nvPicPr>
          <p:cNvPr id="4098" name="Picture 2" descr="Earth System Model Development | Earth ...">
            <a:extLst>
              <a:ext uri="{FF2B5EF4-FFF2-40B4-BE49-F238E27FC236}">
                <a16:creationId xmlns:a16="http://schemas.microsoft.com/office/drawing/2014/main" id="{FF0BD718-E830-7E1D-6034-21635120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7" y="3035228"/>
            <a:ext cx="3517951" cy="31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3SM-MMF - Exascale Computing Project">
            <a:extLst>
              <a:ext uri="{FF2B5EF4-FFF2-40B4-BE49-F238E27FC236}">
                <a16:creationId xmlns:a16="http://schemas.microsoft.com/office/drawing/2014/main" id="{153BBDFD-8679-5C2E-F0DF-EC55D48D6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3"/>
          <a:stretch>
            <a:fillRect/>
          </a:stretch>
        </p:blipFill>
        <p:spPr bwMode="auto">
          <a:xfrm>
            <a:off x="8006646" y="609599"/>
            <a:ext cx="4185354" cy="249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ascale's New Frontier: E3SM-MMF – Oak Ridge Leadership Computing Facility">
            <a:extLst>
              <a:ext uri="{FF2B5EF4-FFF2-40B4-BE49-F238E27FC236}">
                <a16:creationId xmlns:a16="http://schemas.microsoft.com/office/drawing/2014/main" id="{D281E8B7-D451-EBFB-F918-B19C1AE0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03" y="3107905"/>
            <a:ext cx="7649497" cy="337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2F904-3A81-A4C4-09E7-0D9108ADB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187" y="661069"/>
            <a:ext cx="5145459" cy="23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0BA6-9E8E-2295-4463-81ADB3AD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F7B4-BB59-D72C-94E0-B5C7C10C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D214B8-6D68-D617-C1E1-961C92A6214F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Practical scale computing – computational fluid/solid mechanics + electromagnetism</a:t>
            </a:r>
            <a:endParaRPr lang="en-US" dirty="0"/>
          </a:p>
        </p:txBody>
      </p:sp>
      <p:pic>
        <p:nvPicPr>
          <p:cNvPr id="2" name="Picture 2" descr="Engineering Simulation Software | Ansys ...">
            <a:extLst>
              <a:ext uri="{FF2B5EF4-FFF2-40B4-BE49-F238E27FC236}">
                <a16:creationId xmlns:a16="http://schemas.microsoft.com/office/drawing/2014/main" id="{142CC6C1-77CE-D034-54BF-46FDAB04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32" y="313942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ultibody Dynamics Software">
            <a:extLst>
              <a:ext uri="{FF2B5EF4-FFF2-40B4-BE49-F238E27FC236}">
                <a16:creationId xmlns:a16="http://schemas.microsoft.com/office/drawing/2014/main" id="{2247C67E-E246-3D8D-505D-51B4E95E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49" y="557015"/>
            <a:ext cx="3829712" cy="24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hat is COMSOL MULTIPHYSICS and its ...">
            <a:extLst>
              <a:ext uri="{FF2B5EF4-FFF2-40B4-BE49-F238E27FC236}">
                <a16:creationId xmlns:a16="http://schemas.microsoft.com/office/drawing/2014/main" id="{848BBC7C-2A7E-B7CA-07D3-123B358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10" y="3217571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OMSOL Multiphysics® Software ...">
            <a:extLst>
              <a:ext uri="{FF2B5EF4-FFF2-40B4-BE49-F238E27FC236}">
                <a16:creationId xmlns:a16="http://schemas.microsoft.com/office/drawing/2014/main" id="{C91AE081-C4F2-A2E4-9822-7915ED64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36" y="566026"/>
            <a:ext cx="3829712" cy="26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C0C17B0-719D-DA74-9E5E-027E6CC09BA1}"/>
              </a:ext>
            </a:extLst>
          </p:cNvPr>
          <p:cNvSpPr/>
          <p:nvPr/>
        </p:nvSpPr>
        <p:spPr>
          <a:xfrm>
            <a:off x="4221928" y="5399016"/>
            <a:ext cx="7239157" cy="678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E45785-D632-EBD0-E0AA-D5BABF4958F0}"/>
              </a:ext>
            </a:extLst>
          </p:cNvPr>
          <p:cNvSpPr/>
          <p:nvPr/>
        </p:nvSpPr>
        <p:spPr>
          <a:xfrm>
            <a:off x="4409652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  <a:p>
            <a:pPr algn="ctr"/>
            <a:r>
              <a:rPr lang="en-US" dirty="0"/>
              <a:t>(CAD)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7235AA-EB03-3DB6-DBE1-655B5EC164F1}"/>
              </a:ext>
            </a:extLst>
          </p:cNvPr>
          <p:cNvSpPr/>
          <p:nvPr/>
        </p:nvSpPr>
        <p:spPr>
          <a:xfrm>
            <a:off x="6790523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</a:t>
            </a:r>
          </a:p>
          <a:p>
            <a:pPr algn="ctr"/>
            <a:r>
              <a:rPr lang="en-US" dirty="0"/>
              <a:t>(FEM/CFD)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AD7451-5607-308E-4CA0-EF2628CF89D3}"/>
              </a:ext>
            </a:extLst>
          </p:cNvPr>
          <p:cNvSpPr/>
          <p:nvPr/>
        </p:nvSpPr>
        <p:spPr>
          <a:xfrm>
            <a:off x="9334897" y="5231094"/>
            <a:ext cx="1574464" cy="979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Post-processing</a:t>
            </a:r>
          </a:p>
        </p:txBody>
      </p:sp>
      <p:pic>
        <p:nvPicPr>
          <p:cNvPr id="5122" name="Picture 2" descr="Navier–Stokes equations - Wikipedia">
            <a:extLst>
              <a:ext uri="{FF2B5EF4-FFF2-40B4-BE49-F238E27FC236}">
                <a16:creationId xmlns:a16="http://schemas.microsoft.com/office/drawing/2014/main" id="{5F37D694-28F5-D389-E9F8-1CB2588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5" y="2577448"/>
            <a:ext cx="3810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0928-E6F6-65B5-CEBD-908F84C6584A}"/>
              </a:ext>
            </a:extLst>
          </p:cNvPr>
          <p:cNvSpPr txBox="1"/>
          <p:nvPr/>
        </p:nvSpPr>
        <p:spPr>
          <a:xfrm>
            <a:off x="-70023" y="3792563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Mathematical model describes flow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Conservation of mass/momentum/energy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04FF-4E59-545F-9009-7B7C0E3E0737}"/>
              </a:ext>
            </a:extLst>
          </p:cNvPr>
          <p:cNvSpPr txBox="1"/>
          <p:nvPr/>
        </p:nvSpPr>
        <p:spPr>
          <a:xfrm>
            <a:off x="-174023" y="5123463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CAD geometry gives discrete model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Map equations onto something we can solve on a computer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F6E36-F0A8-5994-2C85-03F80B42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0923-B56A-7C63-5B89-506D46B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99EB3DB-D342-BD3C-375F-37028DC3C474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Microcontrollers for robotics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2F2DD-1B03-BE97-FCCA-A231475CB2C6}"/>
              </a:ext>
            </a:extLst>
          </p:cNvPr>
          <p:cNvSpPr txBox="1"/>
          <p:nvPr/>
        </p:nvSpPr>
        <p:spPr>
          <a:xfrm>
            <a:off x="481870" y="4838328"/>
            <a:ext cx="403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Lightweight computers integrated with sensors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Useful for robotics, prototyping designs,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194" name="Picture 2" descr="Buy a Raspberry Pi 4 Model B – Raspberry Pi">
            <a:extLst>
              <a:ext uri="{FF2B5EF4-FFF2-40B4-BE49-F238E27FC236}">
                <a16:creationId xmlns:a16="http://schemas.microsoft.com/office/drawing/2014/main" id="{82310B95-9E6C-987E-7F16-7607C293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5" y="1372963"/>
            <a:ext cx="4285962" cy="255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aspberry Pi Pico - DC Motor | Raspberry Pi Pico Tutorial">
            <a:extLst>
              <a:ext uri="{FF2B5EF4-FFF2-40B4-BE49-F238E27FC236}">
                <a16:creationId xmlns:a16="http://schemas.microsoft.com/office/drawing/2014/main" id="{AA68A45E-AF55-7011-CE0B-DC6EF919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45" y="578190"/>
            <a:ext cx="4686309" cy="24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verview | Adafruit's Raspberry Pi Lesson 9. Controlling a DC Motor |  Adafruit Learning System">
            <a:extLst>
              <a:ext uri="{FF2B5EF4-FFF2-40B4-BE49-F238E27FC236}">
                <a16:creationId xmlns:a16="http://schemas.microsoft.com/office/drawing/2014/main" id="{4AA1B2D4-8F7F-3C33-B0FB-A9255EA9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90" y="3429000"/>
            <a:ext cx="3461339" cy="30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8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FB0D-6F5E-2E1D-B94B-C401E9F5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C06C-7426-46CE-A395-DF3A3B2D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1EFD6-F9F3-970B-4C38-6AEC3609C772}"/>
              </a:ext>
            </a:extLst>
          </p:cNvPr>
          <p:cNvSpPr txBox="1"/>
          <p:nvPr/>
        </p:nvSpPr>
        <p:spPr>
          <a:xfrm>
            <a:off x="3244242" y="1756420"/>
            <a:ext cx="6281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How is this course organized?</a:t>
            </a:r>
            <a:endParaRPr lang="en-US" sz="4000" b="1" dirty="0">
              <a:solidFill>
                <a:srgbClr val="002060"/>
              </a:solidFill>
              <a:latin typeface="-apple-system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B3800F-B0ED-9291-EF8A-19D4C4F9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1A484-3ABD-13AB-B45B-5695AE8F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53" y="3203002"/>
            <a:ext cx="3166728" cy="3166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DC715-F102-26A0-7264-7C08F3052EAB}"/>
              </a:ext>
            </a:extLst>
          </p:cNvPr>
          <p:cNvSpPr txBox="1"/>
          <p:nvPr/>
        </p:nvSpPr>
        <p:spPr>
          <a:xfrm>
            <a:off x="6384847" y="4041915"/>
            <a:ext cx="4031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Everything is on the course </a:t>
            </a:r>
            <a:r>
              <a:rPr lang="en-US" b="1" dirty="0" err="1">
                <a:solidFill>
                  <a:srgbClr val="C00000"/>
                </a:solidFill>
              </a:rPr>
              <a:t>Github</a:t>
            </a:r>
            <a:r>
              <a:rPr lang="en-US" b="1" dirty="0">
                <a:solidFill>
                  <a:srgbClr val="C00000"/>
                </a:solidFill>
              </a:rPr>
              <a:t>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  <a:hlinkClick r:id="rId3"/>
              </a:rPr>
              <a:t>https://github.com/PIMILab/ENGR1050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2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68499-D601-F663-2478-09EDD464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D2BA9-7B77-54E2-6122-E4506618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BFFE2B-6DE9-DA79-0F1A-5A191B7DBFFE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Course goals: at the end of this course you will: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E2BE2-3C68-770D-BAF5-239D82DF78E6}"/>
              </a:ext>
            </a:extLst>
          </p:cNvPr>
          <p:cNvSpPr txBox="1"/>
          <p:nvPr/>
        </p:nvSpPr>
        <p:spPr>
          <a:xfrm>
            <a:off x="1484671" y="1137562"/>
            <a:ext cx="92226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C00000"/>
                </a:solidFill>
                <a:effectLst/>
                <a:latin typeface="-apple-system"/>
              </a:rPr>
              <a:t>Understand the fundamentals of Python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write programs (without AI help) that implement a mathematical concept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write programs that can collect and process data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use packages/libraries for advanced tasks</a:t>
            </a:r>
          </a:p>
          <a:p>
            <a:pPr algn="ctr"/>
            <a:endParaRPr lang="en-US" sz="1800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the fundamentals of scientific computing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numerically solve common engineering calculations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generate plots and prepare reports for your future classes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the fundamentals of machine learning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run a simple machine learning model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explain in mathematical words what an AI model does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to use AI while maintaining ethical responsibility as an engineer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-apple-system"/>
              </a:rPr>
              <a:t>Understand how to code a microcontroller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-apple-system"/>
              </a:rPr>
              <a:t>Be able to code a simple microcontroller integrating simple sensor data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-apple-system"/>
              </a:rPr>
              <a:t>Be able build prototypes for future design projects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ctr"/>
            <a:endParaRPr lang="en-US" sz="1800" b="1" dirty="0">
              <a:solidFill>
                <a:srgbClr val="C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482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7DC9-39B5-A650-848D-F1504D32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390B0-EDC7-A7D5-5705-15F0570D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270E8A-C9AC-B65F-CE15-6A4BAEA02B7E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Broken into four sections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F63F4-94FC-7E86-02C9-11068471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5" y="730685"/>
            <a:ext cx="4280620" cy="2941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BC8A4-D8C9-7AE8-DBA8-0F104886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93" y="730685"/>
            <a:ext cx="3802902" cy="294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8402A-ED09-2076-B159-1D589BC7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28" y="3844723"/>
            <a:ext cx="3118298" cy="2539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C50FEA-9EA8-F11C-AD86-6FC4556F9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245" y="3861765"/>
            <a:ext cx="3341619" cy="2333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44F6D-4229-B724-729F-28CE88B566BE}"/>
              </a:ext>
            </a:extLst>
          </p:cNvPr>
          <p:cNvSpPr txBox="1"/>
          <p:nvPr/>
        </p:nvSpPr>
        <p:spPr>
          <a:xfrm>
            <a:off x="9104876" y="2075463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Not up to date yet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“Exams” at end of each section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Links to slides/</a:t>
            </a:r>
            <a:r>
              <a:rPr lang="en-US" b="1" dirty="0" err="1">
                <a:solidFill>
                  <a:srgbClr val="C00000"/>
                </a:solidFill>
              </a:rPr>
              <a:t>jupyter</a:t>
            </a:r>
            <a:r>
              <a:rPr lang="en-US" b="1" dirty="0">
                <a:solidFill>
                  <a:srgbClr val="C00000"/>
                </a:solidFill>
              </a:rPr>
              <a:t> notebooks/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additional material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Assignments submitted through canvas</a:t>
            </a:r>
          </a:p>
        </p:txBody>
      </p:sp>
    </p:spTree>
    <p:extLst>
      <p:ext uri="{BB962C8B-B14F-4D97-AF65-F5344CB8AC3E}">
        <p14:creationId xmlns:p14="http://schemas.microsoft.com/office/powerpoint/2010/main" val="379671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86D0-8508-729D-5C79-327BF24F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C32C-B71C-032F-7E73-EA90620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13D9BD-ABA6-12A8-05BF-2A6D28AF4D6F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Types of lectures that we’ll do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6668E0-5AFD-71FE-91FA-BE6B4C18B9E0}"/>
              </a:ext>
            </a:extLst>
          </p:cNvPr>
          <p:cNvSpPr txBox="1"/>
          <p:nvPr/>
        </p:nvSpPr>
        <p:spPr>
          <a:xfrm>
            <a:off x="595281" y="1255840"/>
            <a:ext cx="4031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Coding demo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Slides introducing new concepts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Blackboard for derivations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Live coding where I will step through how to approach a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13A02-443C-8DD3-A40B-217A288C7F4A}"/>
              </a:ext>
            </a:extLst>
          </p:cNvPr>
          <p:cNvSpPr txBox="1"/>
          <p:nvPr/>
        </p:nvSpPr>
        <p:spPr>
          <a:xfrm>
            <a:off x="6420894" y="978841"/>
            <a:ext cx="4709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Groupwork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Short guidance (&lt;30m) on new material, what to do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Break into groups of 2-5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I+TA will float around answering questions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Periodic check-ins to stay on task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Submit work on canvas when 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8AF7B-5BCD-CE60-4129-E08FACB44B02}"/>
              </a:ext>
            </a:extLst>
          </p:cNvPr>
          <p:cNvSpPr txBox="1"/>
          <p:nvPr/>
        </p:nvSpPr>
        <p:spPr>
          <a:xfrm>
            <a:off x="595281" y="3805615"/>
            <a:ext cx="4709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Labwork</a:t>
            </a:r>
            <a:r>
              <a:rPr lang="en-US" b="1" dirty="0">
                <a:solidFill>
                  <a:srgbClr val="C00000"/>
                </a:solidFill>
              </a:rPr>
              <a:t>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Meet in the GM lab in Towne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Will be listed ahead of time on course calendar with reminder on 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Working with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Some free lectures at end of semester to work on final projects w/ groups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719C7-F9D7-A12E-75D6-EA325D984168}"/>
              </a:ext>
            </a:extLst>
          </p:cNvPr>
          <p:cNvSpPr txBox="1"/>
          <p:nvPr/>
        </p:nvSpPr>
        <p:spPr>
          <a:xfrm>
            <a:off x="6420894" y="3805615"/>
            <a:ext cx="4709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“Exam” days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Short review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Pencil and paper written exams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Easy if you have done material on your own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0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DBE2-BC0E-5984-2BE4-E94BCC07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FAA8B-8CBE-979A-26F3-30A4A58B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9612BA-4F03-D942-438C-FE3A410EFAD5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Where to find the GM lab</a:t>
            </a:r>
            <a:endParaRPr lang="en-US" dirty="0"/>
          </a:p>
        </p:txBody>
      </p:sp>
      <p:pic>
        <p:nvPicPr>
          <p:cNvPr id="6" name="Picture 5" descr="A brick path between buildings&#10;&#10;AI-generated content may be incorrect.">
            <a:extLst>
              <a:ext uri="{FF2B5EF4-FFF2-40B4-BE49-F238E27FC236}">
                <a16:creationId xmlns:a16="http://schemas.microsoft.com/office/drawing/2014/main" id="{A54BA235-3B43-A561-B138-95A1B5A2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" y="860963"/>
            <a:ext cx="2424037" cy="3219424"/>
          </a:xfrm>
          <a:prstGeom prst="rect">
            <a:avLst/>
          </a:prstGeom>
        </p:spPr>
      </p:pic>
      <p:pic>
        <p:nvPicPr>
          <p:cNvPr id="8" name="Picture 7" descr="A glass door of a building&#10;&#10;AI-generated content may be incorrect.">
            <a:extLst>
              <a:ext uri="{FF2B5EF4-FFF2-40B4-BE49-F238E27FC236}">
                <a16:creationId xmlns:a16="http://schemas.microsoft.com/office/drawing/2014/main" id="{2C4343BD-59E6-C9CF-A903-6269065F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10" y="860963"/>
            <a:ext cx="2424037" cy="3219424"/>
          </a:xfrm>
          <a:prstGeom prst="rect">
            <a:avLst/>
          </a:prstGeom>
        </p:spPr>
      </p:pic>
      <p:pic>
        <p:nvPicPr>
          <p:cNvPr id="10" name="Picture 9" descr="A person standing in a hallway&#10;&#10;AI-generated content may be incorrect.">
            <a:extLst>
              <a:ext uri="{FF2B5EF4-FFF2-40B4-BE49-F238E27FC236}">
                <a16:creationId xmlns:a16="http://schemas.microsoft.com/office/drawing/2014/main" id="{508407CF-008F-5C61-9E85-792FA6B5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49" y="860963"/>
            <a:ext cx="2424037" cy="3219424"/>
          </a:xfrm>
          <a:prstGeom prst="rect">
            <a:avLst/>
          </a:prstGeom>
        </p:spPr>
      </p:pic>
      <p:pic>
        <p:nvPicPr>
          <p:cNvPr id="12" name="Picture 11" descr="A hallway with a mirror and a black floor&#10;&#10;AI-generated content may be incorrect.">
            <a:extLst>
              <a:ext uri="{FF2B5EF4-FFF2-40B4-BE49-F238E27FC236}">
                <a16:creationId xmlns:a16="http://schemas.microsoft.com/office/drawing/2014/main" id="{AC8BCDFF-0E8E-2A79-A895-24FA62FF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88" y="860963"/>
            <a:ext cx="2424038" cy="3219424"/>
          </a:xfrm>
          <a:prstGeom prst="rect">
            <a:avLst/>
          </a:prstGeom>
        </p:spPr>
      </p:pic>
      <p:pic>
        <p:nvPicPr>
          <p:cNvPr id="15" name="Picture 14" descr="A sign on a wall&#10;&#10;AI-generated content may be incorrect.">
            <a:extLst>
              <a:ext uri="{FF2B5EF4-FFF2-40B4-BE49-F238E27FC236}">
                <a16:creationId xmlns:a16="http://schemas.microsoft.com/office/drawing/2014/main" id="{761BC146-E1BE-CD30-B5CE-49E632488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3"/>
          <a:stretch>
            <a:fillRect/>
          </a:stretch>
        </p:blipFill>
        <p:spPr>
          <a:xfrm>
            <a:off x="9917929" y="860963"/>
            <a:ext cx="2195620" cy="3219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5F64B-AA48-B0DC-836D-B528F48EBC5D}"/>
              </a:ext>
            </a:extLst>
          </p:cNvPr>
          <p:cNvSpPr txBox="1"/>
          <p:nvPr/>
        </p:nvSpPr>
        <p:spPr>
          <a:xfrm>
            <a:off x="2417304" y="4409467"/>
            <a:ext cx="757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Will have swipe access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Arduinos and circuit components will be accessible during class hours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Independent group work, submit to canvas when finished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final projects, materials will be accessible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Be respectful of shared space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96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388A-AA7F-F5A7-77EF-D3AE4E0D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3F32-4FA4-DB1A-1469-AB0C314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68B183B-1877-F501-3734-ACC27C69D34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Grading policy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F6FDF-A162-2E69-0BE5-F32197BA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657997"/>
            <a:ext cx="11222016" cy="267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8C4F2-0078-6A3B-4B8D-58A0E301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08" y="3423308"/>
            <a:ext cx="7477099" cy="2676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E4690-2452-DF4C-E2DD-A2A6A1697DC5}"/>
              </a:ext>
            </a:extLst>
          </p:cNvPr>
          <p:cNvSpPr txBox="1"/>
          <p:nvPr/>
        </p:nvSpPr>
        <p:spPr>
          <a:xfrm>
            <a:off x="78452" y="3482724"/>
            <a:ext cx="3808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Submit HW in Canvas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(link at top of </a:t>
            </a:r>
            <a:r>
              <a:rPr lang="en-US" b="1" dirty="0" err="1">
                <a:solidFill>
                  <a:srgbClr val="C00000"/>
                </a:solidFill>
              </a:rPr>
              <a:t>github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Make sure you list all contributors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For groupwork, double check your group lead successfully submitted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When in doubt, submit screenshots of output</a:t>
            </a:r>
          </a:p>
        </p:txBody>
      </p:sp>
    </p:spTree>
    <p:extLst>
      <p:ext uri="{BB962C8B-B14F-4D97-AF65-F5344CB8AC3E}">
        <p14:creationId xmlns:p14="http://schemas.microsoft.com/office/powerpoint/2010/main" val="24688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7E60-6E09-F08B-5F2D-6B3FDE86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5BA0-B9BB-83A6-0377-7B5EC5F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10A9E8-D87E-A7DA-6FF5-F61E40AD3322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Communication with Prof. Trask outside of class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3948B-BEE8-D785-99EF-ECFB42E07AD6}"/>
              </a:ext>
            </a:extLst>
          </p:cNvPr>
          <p:cNvSpPr txBox="1"/>
          <p:nvPr/>
        </p:nvSpPr>
        <p:spPr>
          <a:xfrm>
            <a:off x="78452" y="751343"/>
            <a:ext cx="31561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Office hours! Office hours! Office hours! Office hours!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Do not count on me responding to any email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Use edstem.org for all questions: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Share a </a:t>
            </a:r>
            <a:r>
              <a:rPr lang="en-US" b="1" u="sng" dirty="0">
                <a:solidFill>
                  <a:srgbClr val="C00000"/>
                </a:solidFill>
              </a:rPr>
              <a:t>public</a:t>
            </a:r>
            <a:r>
              <a:rPr lang="en-US" b="1" dirty="0">
                <a:solidFill>
                  <a:srgbClr val="C00000"/>
                </a:solidFill>
              </a:rPr>
              <a:t> message for questions that will be of benefit to the whole class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Be careful about sharing private information</a:t>
            </a:r>
          </a:p>
          <a:p>
            <a:pPr marL="285750" indent="-285750" algn="ctr">
              <a:buFontTx/>
              <a:buChar char="-"/>
            </a:pPr>
            <a:r>
              <a:rPr lang="en-US" b="1" u="sng" dirty="0">
                <a:solidFill>
                  <a:srgbClr val="C00000"/>
                </a:solidFill>
              </a:rPr>
              <a:t>Private</a:t>
            </a:r>
            <a:r>
              <a:rPr lang="en-US" b="1" dirty="0">
                <a:solidFill>
                  <a:srgbClr val="C00000"/>
                </a:solidFill>
              </a:rPr>
              <a:t>, non-anonymous messages for personal questions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Technical questions are very welcome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We aim for 24-48hr turnaround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8B00-9DBA-654D-4FCD-6E5F5F73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04" y="1135001"/>
            <a:ext cx="8634796" cy="45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DD48-96CA-49E4-7B4F-840C1656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6368-8216-CBB7-03C4-3FB59B0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96932-2E9E-C232-892F-FF6CE81C3804}"/>
              </a:ext>
            </a:extLst>
          </p:cNvPr>
          <p:cNvSpPr txBox="1"/>
          <p:nvPr/>
        </p:nvSpPr>
        <p:spPr>
          <a:xfrm>
            <a:off x="3244242" y="1756420"/>
            <a:ext cx="6281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Who am I?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731F37-148C-1420-F50C-A95BAC27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475CB-589D-366D-CE2A-E6C31DD4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A7F5-89C2-6EE2-7D11-4F52C740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F563E7-B80B-EC68-0708-9881A7898E31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AI policy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C48B6-0A83-9ACD-23A7-A438B1B3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57" y="1100599"/>
            <a:ext cx="102503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9C2CC-BAB5-3F59-912E-53644416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3919-2DC3-95D2-C4E1-EB248352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BCF6E2-8F79-6E08-2EC8-5C36AEC35E6C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It is very easy for us to tell if you are copying and pasting AI 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B0A5A-F4BA-CA33-045B-EDA2D755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710" y="1357023"/>
            <a:ext cx="4686954" cy="41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BA06D-A56E-0D52-48AE-98EDB904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89" y="2597936"/>
            <a:ext cx="1991003" cy="1209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6E560-73DE-F3DF-B922-C1FEC78E77EB}"/>
              </a:ext>
            </a:extLst>
          </p:cNvPr>
          <p:cNvSpPr txBox="1"/>
          <p:nvPr/>
        </p:nvSpPr>
        <p:spPr>
          <a:xfrm>
            <a:off x="78452" y="1347362"/>
            <a:ext cx="484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Task: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Print the average of a list of numbers</a:t>
            </a:r>
          </a:p>
        </p:txBody>
      </p:sp>
    </p:spTree>
    <p:extLst>
      <p:ext uri="{BB962C8B-B14F-4D97-AF65-F5344CB8AC3E}">
        <p14:creationId xmlns:p14="http://schemas.microsoft.com/office/powerpoint/2010/main" val="65956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0004F-19F1-66F0-9AC4-28B0D975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CD10-49B7-1F42-8109-00742B5E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64FA42-DCD6-72FE-7869-2DE4CC123E2D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Group work submission on canvas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00707-2B0C-4D37-7D92-C9AEA991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860963"/>
            <a:ext cx="6459793" cy="3299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74A97-AF23-507E-44A4-0597C93E7921}"/>
              </a:ext>
            </a:extLst>
          </p:cNvPr>
          <p:cNvSpPr txBox="1"/>
          <p:nvPr/>
        </p:nvSpPr>
        <p:spPr>
          <a:xfrm>
            <a:off x="8372604" y="858864"/>
            <a:ext cx="32346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Step 1: Join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Open canvas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Click people tab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Choose group (Lecture 01)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Identify an empty group slot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Have everyone in your group join the same 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You are now a group!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Step 2: Submit to canvas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One group member needs to submit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Automatically distributed across whole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Double check that it shows up as submitted for everyone in group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F5CEEB-5937-C316-EC0B-BBA7B99C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8" y="4242956"/>
            <a:ext cx="5711693" cy="22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BDD3-D480-857D-9931-D97AAA87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616B-E56C-0BE3-2B8F-46C57A1A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2DCD03-3EF9-4D9E-01EA-DFDD62E20908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Rest of class, we will be working through a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98F4-D770-E8BF-720F-07F2BB71B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2338235"/>
            <a:ext cx="10402752" cy="21815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7CB44B-E5C9-DF28-B8BB-04A358D68941}"/>
              </a:ext>
            </a:extLst>
          </p:cNvPr>
          <p:cNvSpPr/>
          <p:nvPr/>
        </p:nvSpPr>
        <p:spPr>
          <a:xfrm>
            <a:off x="6243484" y="3637935"/>
            <a:ext cx="1897626" cy="104222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E813-EEE3-AD97-98DB-7AAEEF80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B87142-AA79-1075-FA8E-497427208DC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About me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C09BBC-E2AD-9743-D059-061A923D7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D3E4A4E-3E68-3965-7E5F-CF0C0C8CAAB2}"/>
              </a:ext>
            </a:extLst>
          </p:cNvPr>
          <p:cNvSpPr txBox="1">
            <a:spLocks/>
          </p:cNvSpPr>
          <p:nvPr/>
        </p:nvSpPr>
        <p:spPr>
          <a:xfrm>
            <a:off x="1715093" y="940904"/>
            <a:ext cx="7611486" cy="4976191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joined Penn faculty in August 2023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was senior staff at Sandia National Laboratories 2016-2023, and hold a joint faculty appointment still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 earned my Ph.D. in Applied Mathematics at Brown University in 2015, and hold dual a dual Bachelor degree in Mechanical Engineering and Applied Mathematics from University of Massachusetts.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I’ve run a consulting simulation business since 2010.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My research focuses on integrating AI/ML with simulation to predict extreme physics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DF531-F907-94FF-948A-6FE148C9E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2" y="1051921"/>
            <a:ext cx="645840" cy="724075"/>
          </a:xfrm>
          <a:prstGeom prst="rect">
            <a:avLst/>
          </a:prstGeom>
        </p:spPr>
      </p:pic>
      <p:pic>
        <p:nvPicPr>
          <p:cNvPr id="18" name="Picture 2" descr="Brown University">
            <a:extLst>
              <a:ext uri="{FF2B5EF4-FFF2-40B4-BE49-F238E27FC236}">
                <a16:creationId xmlns:a16="http://schemas.microsoft.com/office/drawing/2014/main" id="{C8664C85-34B9-5FFA-8816-9BC5712C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9" y="2689929"/>
            <a:ext cx="1077005" cy="10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andia National Labs">
            <a:extLst>
              <a:ext uri="{FF2B5EF4-FFF2-40B4-BE49-F238E27FC236}">
                <a16:creationId xmlns:a16="http://schemas.microsoft.com/office/drawing/2014/main" id="{299FB524-45E0-E824-F1FB-420233B3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2" y="1870925"/>
            <a:ext cx="724075" cy="7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University of Massachusetts (AMHERST ...">
            <a:extLst>
              <a:ext uri="{FF2B5EF4-FFF2-40B4-BE49-F238E27FC236}">
                <a16:creationId xmlns:a16="http://schemas.microsoft.com/office/drawing/2014/main" id="{03F9CF69-3058-4B81-CA81-9D9836EC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9" y="3766934"/>
            <a:ext cx="716584" cy="7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8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E386-87AA-9C8A-9B69-6C046410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4BA26-76EF-3E31-7890-8083C46E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C3DE3B-3AFE-4C7D-309B-3FB5CD7063D7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What is a national laboratory?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391A73-C184-5825-40B2-411A3E0D3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2F0BD-51E7-B4E6-2812-FE811AC2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32" y="727588"/>
            <a:ext cx="6647935" cy="4985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F79E1-B0DB-B2C7-73D9-D62F58C37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491"/>
            <a:ext cx="4374292" cy="23268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E987C-BF1D-732C-686B-7F31166C1AFC}"/>
              </a:ext>
            </a:extLst>
          </p:cNvPr>
          <p:cNvCxnSpPr>
            <a:cxnSpLocks/>
          </p:cNvCxnSpPr>
          <p:nvPr/>
        </p:nvCxnSpPr>
        <p:spPr>
          <a:xfrm flipH="1" flipV="1">
            <a:off x="5824152" y="4156589"/>
            <a:ext cx="790831" cy="1797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7125D0-369A-8FF3-1641-1509DA1A91D0}"/>
              </a:ext>
            </a:extLst>
          </p:cNvPr>
          <p:cNvSpPr txBox="1"/>
          <p:nvPr/>
        </p:nvSpPr>
        <p:spPr>
          <a:xfrm>
            <a:off x="6738551" y="589271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Sandia Albuquerque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E16D6A-D6CF-4C7D-508A-032EE821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2075935"/>
            <a:ext cx="2286000" cy="2100649"/>
          </a:xfrm>
        </p:spPr>
        <p:txBody>
          <a:bodyPr/>
          <a:lstStyle/>
          <a:p>
            <a:pPr algn="ctr"/>
            <a:r>
              <a:rPr lang="en-US" sz="3200" dirty="0"/>
              <a:t>Department of Energy and the National Lab Complex</a:t>
            </a:r>
          </a:p>
        </p:txBody>
      </p:sp>
      <p:pic>
        <p:nvPicPr>
          <p:cNvPr id="9218" name="Picture 2" descr="Oppenheimer' Review: Cillian Murphy in ...">
            <a:extLst>
              <a:ext uri="{FF2B5EF4-FFF2-40B4-BE49-F238E27FC236}">
                <a16:creationId xmlns:a16="http://schemas.microsoft.com/office/drawing/2014/main" id="{3A6D085C-C6DA-0B6B-968A-69538921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28" y="2487151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59AC0-69C2-D214-E3E2-0CEDA99D85DD}"/>
              </a:ext>
            </a:extLst>
          </p:cNvPr>
          <p:cNvSpPr txBox="1"/>
          <p:nvPr/>
        </p:nvSpPr>
        <p:spPr>
          <a:xfrm>
            <a:off x="9351655" y="4732376"/>
            <a:ext cx="2659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Funders of science in US: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DoD $120B/yr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NIH $33B/yr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DoE $19B/yr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NSF $8B/yr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(2023 numbers)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86F83-DDEB-4EC1-9E65-B716A6A5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AE2A-8CCA-5F5C-81EC-8468D49D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8A96BD-63BD-1131-6B5C-B4177B707866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My research: AI/ML for extreme physics systems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0CD860-D22B-B16F-7702-E7503AC5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F99F0-76D6-7EAF-787C-4F36A227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978575"/>
            <a:ext cx="11155332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8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F61F-5452-564C-2049-CDA63CDB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5634-DA0D-E70C-B96F-52C6BADF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606EE-6E41-B28C-0198-DEBCC3E5AB0D}"/>
              </a:ext>
            </a:extLst>
          </p:cNvPr>
          <p:cNvSpPr txBox="1"/>
          <p:nvPr/>
        </p:nvSpPr>
        <p:spPr>
          <a:xfrm>
            <a:off x="3244242" y="1756420"/>
            <a:ext cx="62812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Who are you?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hlinkClick r:id="rId2"/>
              </a:rPr>
              <a:t>https://docs.google.com/forms/d/e/1FAIpQLSc1UDwakuD2Lf_wzMUMT0s5adWvUm0tPbza-UUSTpMYnTtLtQ/viewform?usp=sharing&amp;ouid=109470157790519172092</a:t>
            </a:r>
            <a:endParaRPr lang="en-US" sz="1200" b="1" dirty="0">
              <a:solidFill>
                <a:srgbClr val="C00000"/>
              </a:solidFill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576644-5BBF-1007-85DB-8C6306C5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768BD-E8F9-9FBD-9683-86A770B1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20" y="2898058"/>
            <a:ext cx="2913728" cy="29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DD48-96CA-49E4-7B4F-840C1656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6368-8216-CBB7-03C4-3FB59B0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96932-2E9E-C232-892F-FF6CE81C3804}"/>
              </a:ext>
            </a:extLst>
          </p:cNvPr>
          <p:cNvSpPr txBox="1"/>
          <p:nvPr/>
        </p:nvSpPr>
        <p:spPr>
          <a:xfrm>
            <a:off x="3244242" y="1756420"/>
            <a:ext cx="6281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Wh</a:t>
            </a:r>
            <a:r>
              <a:rPr lang="en-US" sz="4000" b="1" dirty="0">
                <a:solidFill>
                  <a:srgbClr val="002060"/>
                </a:solidFill>
                <a:latin typeface="-apple-system"/>
              </a:rPr>
              <a:t>at is scientific computing, and why are we learning how to do it?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731F37-148C-1420-F50C-A95BAC27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AC6F-A574-C93C-A09D-3C6B4369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FD63-5FBF-A122-9043-896F6F1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D58AC6-0A87-6678-60B3-606229B8BE1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Scientific computing is a tool to solve models of physical systems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52F862-5BB3-4A55-9726-002C7128D191}"/>
              </a:ext>
            </a:extLst>
          </p:cNvPr>
          <p:cNvSpPr txBox="1"/>
          <p:nvPr/>
        </p:nvSpPr>
        <p:spPr>
          <a:xfrm>
            <a:off x="3517316" y="5337575"/>
            <a:ext cx="580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During your degree, you will learn to build mathematical models that describe the behavior of physical systems and let you optimize their design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 descr="How to Make a Free Body Diagram">
            <a:extLst>
              <a:ext uri="{FF2B5EF4-FFF2-40B4-BE49-F238E27FC236}">
                <a16:creationId xmlns:a16="http://schemas.microsoft.com/office/drawing/2014/main" id="{0BE5CE3F-C3E2-3048-0470-FA8B0A18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48" y="7147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trol-Volume Analysis">
            <a:extLst>
              <a:ext uri="{FF2B5EF4-FFF2-40B4-BE49-F238E27FC236}">
                <a16:creationId xmlns:a16="http://schemas.microsoft.com/office/drawing/2014/main" id="{5A01CB16-AE3E-E216-7298-F5245FCD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75" y="724478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2BDE1-6CC0-C7E6-2655-ADB89BE391B7}"/>
              </a:ext>
            </a:extLst>
          </p:cNvPr>
          <p:cNvSpPr txBox="1"/>
          <p:nvPr/>
        </p:nvSpPr>
        <p:spPr>
          <a:xfrm>
            <a:off x="6591300" y="253319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volume analysis</a:t>
            </a:r>
          </a:p>
        </p:txBody>
      </p:sp>
      <p:pic>
        <p:nvPicPr>
          <p:cNvPr id="8" name="Picture 6" descr="Electric circuits">
            <a:extLst>
              <a:ext uri="{FF2B5EF4-FFF2-40B4-BE49-F238E27FC236}">
                <a16:creationId xmlns:a16="http://schemas.microsoft.com/office/drawing/2014/main" id="{E334B7BA-3583-AC5D-9C94-A1C9A36D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13" y="3296009"/>
            <a:ext cx="3200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268D3-F3B9-22FA-C4C5-ADE1DDC1D476}"/>
              </a:ext>
            </a:extLst>
          </p:cNvPr>
          <p:cNvSpPr txBox="1"/>
          <p:nvPr/>
        </p:nvSpPr>
        <p:spPr>
          <a:xfrm>
            <a:off x="2715933" y="259055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Free body 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7C47C-BE24-D8E4-A04A-D03BC19DD56A}"/>
              </a:ext>
            </a:extLst>
          </p:cNvPr>
          <p:cNvSpPr txBox="1"/>
          <p:nvPr/>
        </p:nvSpPr>
        <p:spPr>
          <a:xfrm>
            <a:off x="2715933" y="4791627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Circuit models</a:t>
            </a:r>
          </a:p>
        </p:txBody>
      </p:sp>
      <p:pic>
        <p:nvPicPr>
          <p:cNvPr id="11" name="Picture 8" descr="Navier-Stokes equation ...">
            <a:extLst>
              <a:ext uri="{FF2B5EF4-FFF2-40B4-BE49-F238E27FC236}">
                <a16:creationId xmlns:a16="http://schemas.microsoft.com/office/drawing/2014/main" id="{85C28DF9-48B6-5832-A305-CA0EBAFC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7083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D4F33-DC6D-E752-A48D-228AB31D7F42}"/>
              </a:ext>
            </a:extLst>
          </p:cNvPr>
          <p:cNvSpPr txBox="1"/>
          <p:nvPr/>
        </p:nvSpPr>
        <p:spPr>
          <a:xfrm>
            <a:off x="6421948" y="4791626"/>
            <a:ext cx="31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Differential equation models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7072B8-526B-EAAD-4DAD-B24284303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267CE9310484B90F837E9F8133FD0" ma:contentTypeVersion="8" ma:contentTypeDescription="Create a new document." ma:contentTypeScope="" ma:versionID="6b483c3c1dd27b588bddd8ff0a34c4a3">
  <xsd:schema xmlns:xsd="http://www.w3.org/2001/XMLSchema" xmlns:xs="http://www.w3.org/2001/XMLSchema" xmlns:p="http://schemas.microsoft.com/office/2006/metadata/properties" xmlns:ns3="b94503b0-f489-437f-b29a-84a8bd5207e3" xmlns:ns4="74384e4e-644c-4ff1-9e13-a8f0e03f97ea" targetNamespace="http://schemas.microsoft.com/office/2006/metadata/properties" ma:root="true" ma:fieldsID="bac44800aa0b1b43bf8100cd0336fbfc" ns3:_="" ns4:_="">
    <xsd:import namespace="b94503b0-f489-437f-b29a-84a8bd5207e3"/>
    <xsd:import namespace="74384e4e-644c-4ff1-9e13-a8f0e03f97e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03b0-f489-437f-b29a-84a8bd5207e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84e4e-644c-4ff1-9e13-a8f0e03f97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4503b0-f489-437f-b29a-84a8bd5207e3" xsi:nil="true"/>
  </documentManagement>
</p:properties>
</file>

<file path=customXml/itemProps1.xml><?xml version="1.0" encoding="utf-8"?>
<ds:datastoreItem xmlns:ds="http://schemas.openxmlformats.org/officeDocument/2006/customXml" ds:itemID="{10DF7650-5F69-4934-8792-C62A7CAEBE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AE500C-D340-46F8-A2CD-E9BB4DA04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4503b0-f489-437f-b29a-84a8bd5207e3"/>
    <ds:schemaRef ds:uri="74384e4e-644c-4ff1-9e13-a8f0e03f9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8FD517-DA05-4920-B524-13204CB3F67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74384e4e-644c-4ff1-9e13-a8f0e03f97ea"/>
    <ds:schemaRef ds:uri="http://schemas.microsoft.com/office/2006/metadata/properties"/>
    <ds:schemaRef ds:uri="http://purl.org/dc/dcmitype/"/>
    <ds:schemaRef ds:uri="b94503b0-f489-437f-b29a-84a8bd5207e3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52289</TotalTime>
  <Words>1217</Words>
  <Application>Microsoft Office PowerPoint</Application>
  <PresentationFormat>Widescreen</PresentationFormat>
  <Paragraphs>217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-apple-system</vt:lpstr>
      <vt:lpstr>Arial</vt:lpstr>
      <vt:lpstr>Calibri</vt:lpstr>
      <vt:lpstr>Office Theme</vt:lpstr>
      <vt:lpstr>PowerPoint Presentation</vt:lpstr>
      <vt:lpstr> </vt:lpstr>
      <vt:lpstr> </vt:lpstr>
      <vt:lpstr>PowerPoint Presentation</vt:lpstr>
      <vt:lpstr>Department of Energy and the National Lab Complex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 Trask</dc:creator>
  <cp:lastModifiedBy>Nat Trask</cp:lastModifiedBy>
  <cp:revision>36</cp:revision>
  <dcterms:created xsi:type="dcterms:W3CDTF">2023-12-01T11:39:46Z</dcterms:created>
  <dcterms:modified xsi:type="dcterms:W3CDTF">2025-08-27T11:37:51Z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0x010100FB6267CE9310484B90F837E9F8133FD0</vt:lpwstr>
  </property>
</Properties>
</file>